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791"/>
    <a:srgbClr val="C43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8"/>
    <p:restoredTop sz="94674"/>
  </p:normalViewPr>
  <p:slideViewPr>
    <p:cSldViewPr snapToGrid="0" snapToObjects="1">
      <p:cViewPr>
        <p:scale>
          <a:sx n="68" d="100"/>
          <a:sy n="68" d="100"/>
        </p:scale>
        <p:origin x="1744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285A0-683A-6547-B0CE-94E38BDB4F57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B921F-B1CC-A341-A0E9-EB1E102F8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2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72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89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0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54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4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5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8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74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8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38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000B6-ED79-5C42-A98B-6ED0B93ABAF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0B8D2-7348-0548-BFD4-2365CEC1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81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 Court Ordered Remedial Plan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Analysis by Jonathan R. Cervas and Bernard </a:t>
            </a:r>
            <a:r>
              <a:rPr lang="en-US" dirty="0" err="1" smtClean="0"/>
              <a:t>Grofman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7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4" cy="569269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5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Democrat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D+12.72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Delaware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Montgomery (part)</a:t>
            </a:r>
            <a:endParaRPr lang="en-US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Philadelphia (part)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Chester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(one, non-</a:t>
            </a:r>
            <a:r>
              <a:rPr lang="en-US" sz="2000" dirty="0" err="1" smtClean="0">
                <a:solidFill>
                  <a:schemeClr val="bg1"/>
                </a:solidFill>
              </a:rPr>
              <a:t>contigious</a:t>
            </a:r>
            <a:r>
              <a:rPr lang="en-US" sz="2000" dirty="0" smtClean="0">
                <a:solidFill>
                  <a:schemeClr val="bg1"/>
                </a:solidFill>
              </a:rPr>
              <a:t> piece)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89010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0.44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1.54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0.38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0.69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0.84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42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3" cy="569269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>
                <a:solidFill>
                  <a:schemeClr val="bg1"/>
                </a:solidFill>
              </a:rPr>
              <a:t>6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Lean Democrat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D+1.71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Chester (minus one, non-</a:t>
            </a:r>
            <a:r>
              <a:rPr lang="en-US" sz="2000" dirty="0" err="1" smtClean="0">
                <a:solidFill>
                  <a:schemeClr val="bg1"/>
                </a:solidFill>
              </a:rPr>
              <a:t>contigious</a:t>
            </a:r>
            <a:r>
              <a:rPr lang="en-US" sz="2000" dirty="0" smtClean="0">
                <a:solidFill>
                  <a:schemeClr val="bg1"/>
                </a:solidFill>
              </a:rPr>
              <a:t> piece)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Berks (part)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261262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0.45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1.69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0.29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0.82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0.72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50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3" cy="569269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7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Lean Democrat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D+0.51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Lehigh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Northampton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Monroe (part)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4678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0.41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1.50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0.42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0.95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0.83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51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3" cy="569269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>
                <a:solidFill>
                  <a:schemeClr val="bg1"/>
                </a:solidFill>
              </a:rPr>
              <a:t>8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Lean Republican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R+0.95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Wayne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Pike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Lackawanna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Monroe (part)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Luzerne (part)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F09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673823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0.49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0.28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460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3" cy="569269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9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Republican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4"/>
            <a:ext cx="4128169" cy="41179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R+14.47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Schuylkill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Carbon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Columbia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Montour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Lebanon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Berks (part)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Luzerne (part)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Northumberland (part)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087453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0.55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1.94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0.74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718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2" cy="569269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10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Lean Republican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4"/>
            <a:ext cx="4128169" cy="41179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R+5.55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Dauphin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York (part)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Cumberland (part)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F09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023471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0.49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1.72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0.29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0.76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1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2" cy="569269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11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Republican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4"/>
            <a:ext cx="4128169" cy="41179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R+14.05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Lancaster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York (part)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517378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0.45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1.51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0.37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0.78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321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2" cy="569269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12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Republican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4"/>
            <a:ext cx="4128169" cy="41179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R+17.27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19308" y="3538478"/>
            <a:ext cx="4777515" cy="286232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Tioga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Bradford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Susquehanna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Clinton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Lycoming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Sullivan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Wyoming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Snyder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Juniata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Mifflin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Perry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Northumberland (part)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Centre (part)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0" name="Parallelogram 9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789698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1.83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0.28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0.64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0.78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893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2" cy="56926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13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Republican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4"/>
            <a:ext cx="4128169" cy="41179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R+22.14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Somerset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Blair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Huntingdon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Bedford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Fulton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Franklin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Adams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Cumberland (part)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Cambria (part)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Westmoreland (part)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560916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0.40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1.81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0.26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0.79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20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1" cy="56926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14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Republican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4"/>
            <a:ext cx="4128169" cy="41179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R+13.51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Washington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Greene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Fayette </a:t>
            </a:r>
            <a:endParaRPr lang="en-US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Westmoreland (part)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3831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0.54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0.34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0.37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0.77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12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456" b="84584" l="3240" r="9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15638" y="-1483157"/>
            <a:ext cx="10558054" cy="9256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329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1" cy="56926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15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Republican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4"/>
            <a:ext cx="4128169" cy="41179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dirty="0" smtClean="0">
                <a:solidFill>
                  <a:schemeClr val="bg1"/>
                </a:solidFill>
              </a:rPr>
              <a:t>+19.58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0345" y="3748959"/>
            <a:ext cx="4966368" cy="203132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Warren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McKean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Venango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Elk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Cameron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Clearfield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Jefferson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Indiana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Armstrong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Butler (part)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Centre (part)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Parallelogram 7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4177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0.67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0.42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0.69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0.86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95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1" cy="56926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16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Republican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4"/>
            <a:ext cx="4128169" cy="41179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R+7.98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Erie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Crawford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Mercer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Lawrence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Butler (part)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8" name="Parallelogram 7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247583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0.32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0.38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0.87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0.80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28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0" cy="56926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17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Lean Republican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4"/>
            <a:ext cx="4128169" cy="41179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R+3.22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fi-FI" sz="200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Beaver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Allegheny (part)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Butler (part)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F09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9903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0.51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1.80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0.28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0.60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0.76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427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0" cy="5692688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18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Democrat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4"/>
            <a:ext cx="4128169" cy="411797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D+12.67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i-FI" sz="160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Allegheny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60212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0.46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2.21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0.18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0.72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8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557602"/>
            <a:ext cx="6553545" cy="5750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Philadelphia</a:t>
            </a:r>
          </a:p>
        </p:txBody>
      </p:sp>
    </p:spTree>
    <p:extLst>
      <p:ext uri="{BB962C8B-B14F-4D97-AF65-F5344CB8AC3E}">
        <p14:creationId xmlns:p14="http://schemas.microsoft.com/office/powerpoint/2010/main" val="308009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" r="-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/>
              <a:t>Pittsburgh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5746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sz="5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Breakdowns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3257" y="965198"/>
            <a:ext cx="2707937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5 Strong Democrat</a:t>
            </a:r>
          </a:p>
          <a:p>
            <a:pPr algn="r"/>
            <a:r>
              <a:rPr lang="en-US" sz="20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7 Strong Republican</a:t>
            </a:r>
          </a:p>
          <a:p>
            <a:pPr algn="r"/>
            <a:r>
              <a:rPr lang="en-US" sz="2000" kern="1200" dirty="0">
                <a:solidFill>
                  <a:srgbClr val="C430BD"/>
                </a:solidFill>
                <a:latin typeface="+mn-lt"/>
                <a:ea typeface="+mn-ea"/>
                <a:cs typeface="+mn-cs"/>
              </a:rPr>
              <a:t>6 Swing Districts </a:t>
            </a:r>
            <a:endParaRPr lang="en-US" sz="2000" kern="1200" dirty="0" smtClean="0">
              <a:solidFill>
                <a:srgbClr val="C430BD"/>
              </a:solidFill>
              <a:latin typeface="+mn-lt"/>
              <a:ea typeface="+mn-ea"/>
              <a:cs typeface="+mn-cs"/>
            </a:endParaRPr>
          </a:p>
          <a:p>
            <a:pPr algn="r"/>
            <a:r>
              <a: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Lean Democrat, 4 Lean Republican</a:t>
            </a:r>
            <a:r>
              <a: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algn="r"/>
            <a:endParaRPr lang="en-US" sz="1400" dirty="0">
              <a:solidFill>
                <a:schemeClr val="tx1"/>
              </a:solidFill>
            </a:endParaRPr>
          </a:p>
          <a:p>
            <a:pPr algn="r"/>
            <a:r>
              <a: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PVI calculated </a:t>
            </a:r>
            <a:r>
              <a:rPr lang="en-US" sz="1400" dirty="0">
                <a:solidFill>
                  <a:schemeClr val="tx1"/>
                </a:solidFill>
              </a:rPr>
              <a:t>by Aaron </a:t>
            </a:r>
            <a:r>
              <a:rPr lang="en-US" sz="1400" dirty="0" err="1" smtClean="0">
                <a:solidFill>
                  <a:schemeClr val="tx1"/>
                </a:solidFill>
              </a:rPr>
              <a:t>Bycoffe</a:t>
            </a:r>
            <a:r>
              <a:rPr lang="en-US" sz="1400" dirty="0" smtClean="0">
                <a:solidFill>
                  <a:schemeClr val="tx1"/>
                </a:solidFill>
              </a:rPr>
              <a:t>, Five Thirty Eight</a:t>
            </a:r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86858"/>
              </p:ext>
            </p:extLst>
          </p:nvPr>
        </p:nvGraphicFramePr>
        <p:xfrm>
          <a:off x="4741021" y="5986780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0.46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1.67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0.74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0.79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24750" y="5617448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Mean Compactness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01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25" b="96599" l="6778" r="939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7" y="902615"/>
            <a:ext cx="6492847" cy="569269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1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Lean </a:t>
            </a: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Republican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R+0.55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Counties: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Bucks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Montgomery (Part)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Parallelogram 9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F09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87829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0.46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0.78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0.83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38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5" cy="569269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Democrat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D+24.75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Minority-Coalition (African-American, Asian, and Hispanic)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Philadelphia (part)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91481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0.37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1.42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0.47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0.96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0.86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59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5" cy="569269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 smtClean="0">
                <a:solidFill>
                  <a:schemeClr val="bg1"/>
                </a:solidFill>
              </a:rPr>
              <a:t>3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Democrat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D+41.05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Majority-Minority (African American)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Philadelphia (part)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659275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1.63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0.36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0.80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0.74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24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8" y="902615"/>
            <a:ext cx="6492844" cy="569269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District 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Strong Democrat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PVI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D+6.79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Counties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Montgomery (part)</a:t>
            </a:r>
            <a:endParaRPr lang="en-US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Berks (part)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3500699" y="0"/>
            <a:ext cx="3592286" cy="6858000"/>
          </a:xfrm>
          <a:prstGeom prst="parallelogram">
            <a:avLst>
              <a:gd name="adj" fmla="val 8837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04893"/>
              </p:ext>
            </p:extLst>
          </p:nvPr>
        </p:nvGraphicFramePr>
        <p:xfrm>
          <a:off x="4851664" y="6303546"/>
          <a:ext cx="7129415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5883"/>
                <a:gridCol w="1425883"/>
                <a:gridCol w="1425883"/>
                <a:gridCol w="1425883"/>
                <a:gridCol w="1425883"/>
              </a:tblGrid>
              <a:tr h="20781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Reock</a:t>
                      </a:r>
                      <a:r>
                        <a:rPr lang="en-US" sz="1200" dirty="0" smtClean="0"/>
                        <a:t> 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Schwartzberg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Polsby</a:t>
                      </a:r>
                      <a:r>
                        <a:rPr lang="en-US" sz="1200" dirty="0" smtClean="0"/>
                        <a:t>-Popper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Population Polygon 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Min Convex Poly 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  <a:tr h="249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0.41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1.73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0.31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0.64</a:t>
                      </a:r>
                      <a:endParaRPr lang="en-US" sz="1200" dirty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0.81</a:t>
                      </a:r>
                      <a:endParaRPr lang="en-US" sz="1200" dirty="0"/>
                    </a:p>
                  </a:txBody>
                  <a:tcPr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597</Words>
  <Application>Microsoft Macintosh PowerPoint</Application>
  <PresentationFormat>Widescreen</PresentationFormat>
  <Paragraphs>378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Arial</vt:lpstr>
      <vt:lpstr>Office Theme</vt:lpstr>
      <vt:lpstr>PA Court Ordered Remedial Plan</vt:lpstr>
      <vt:lpstr>PowerPoint Presentation</vt:lpstr>
      <vt:lpstr>Philadelphia</vt:lpstr>
      <vt:lpstr>Pittsburgh</vt:lpstr>
      <vt:lpstr>District Breakdowns</vt:lpstr>
      <vt:lpstr>District 1 Lean Republican</vt:lpstr>
      <vt:lpstr>District 2 Strong Democrat</vt:lpstr>
      <vt:lpstr>District 3 Strong Democrat</vt:lpstr>
      <vt:lpstr>District 4 Strong Democrat</vt:lpstr>
      <vt:lpstr>District 5 Strong Democrat</vt:lpstr>
      <vt:lpstr>District 6 Lean Democrat</vt:lpstr>
      <vt:lpstr>District 7 Lean Democrat</vt:lpstr>
      <vt:lpstr>District 8 Lean Republican</vt:lpstr>
      <vt:lpstr>District 9 Strong Republican</vt:lpstr>
      <vt:lpstr>District 10 Lean Republican</vt:lpstr>
      <vt:lpstr>District 11 Strong Republican</vt:lpstr>
      <vt:lpstr>District 12 Strong Republican</vt:lpstr>
      <vt:lpstr>District 13 Strong Republican</vt:lpstr>
      <vt:lpstr>District 14 Strong Republican</vt:lpstr>
      <vt:lpstr>District 15 Strong Republican</vt:lpstr>
      <vt:lpstr>District 16 Strong Republican</vt:lpstr>
      <vt:lpstr>District 17 Lean Republican</vt:lpstr>
      <vt:lpstr>District 18 Strong Democrat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 Court Ordered Remedial Plan</dc:title>
  <dc:creator>Microsoft Office User</dc:creator>
  <cp:lastModifiedBy>Microsoft Office User</cp:lastModifiedBy>
  <cp:revision>24</cp:revision>
  <dcterms:created xsi:type="dcterms:W3CDTF">2018-02-19T22:49:29Z</dcterms:created>
  <dcterms:modified xsi:type="dcterms:W3CDTF">2018-02-20T01:46:10Z</dcterms:modified>
</cp:coreProperties>
</file>